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22"/>
  </p:notesMasterIdLst>
  <p:sldIdLst>
    <p:sldId id="256" r:id="rId12"/>
    <p:sldId id="257" r:id="rId13"/>
    <p:sldId id="258" r:id="rId14"/>
    <p:sldId id="259" r:id="rId15"/>
    <p:sldId id="263" r:id="rId16"/>
    <p:sldId id="260" r:id="rId17"/>
    <p:sldId id="261" r:id="rId18"/>
    <p:sldId id="264" r:id="rId19"/>
    <p:sldId id="265" r:id="rId20"/>
    <p:sldId id="262" r:id="rId21"/>
  </p:sldIdLst>
  <p:sldSz cx="18288000" cy="10287000"/>
  <p:notesSz cx="7559675" cy="10691813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4670"/>
  </p:normalViewPr>
  <p:slideViewPr>
    <p:cSldViewPr snapToGrid="0">
      <p:cViewPr varScale="1">
        <p:scale>
          <a:sx n="75" d="100"/>
          <a:sy n="75" d="100"/>
        </p:scale>
        <p:origin x="44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87619-D276-0948-9C42-027F1ABABEBD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75EF0-E8F2-D64C-9B61-88437B9864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661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35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BBB59-952B-8025-5BDD-0FF05C2B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DD5B43-9035-B40C-D2E0-D5E6F7C15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728290-EC6F-DAA6-14B6-55C144B55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9EA678-7810-6663-5888-0B82653EB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973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7D079-874A-A8A3-69DE-A0A25A8C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3C3E3C2-8F17-8FCF-2C6A-92448D757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593482D-105C-CB7B-8360-BE01CD6FE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A32BCD-84F4-D8CC-8689-711CDE3D4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99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0AB5CF-F1D5-4727-8D27-C60C7023B149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745243B-0AA2-468B-BFF4-1B5C39094F4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1495990E-A12E-47DB-839A-738A5EF2E9CF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3937125-3D73-4C57-BCB7-69268100DADD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88CB6B6-E79D-4CA9-9729-21146FEC1184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E1AEF3-0AD1-46A5-BFCD-63EBA92EBBAB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39E2395-DF19-47F2-8880-28E4BA3CB499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FEF4F65-6D54-4B2E-B355-6C98E33D8D60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AF0B430-8CAC-4646-A93B-3740100C0CE7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7D53D10-4544-4FB4-A9B0-875EEEF7F581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1DCA68E-87BD-4407-BF38-FF7B87EA05D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B3B1D0-B570-4AE7-B27F-3AF54E96442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13E6D4-DB94-4B03-97F7-9DB3BA0107D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810A2C0-D0BC-4275-B4C1-CEDC09F0CF6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8B69C1-6A60-4552-8A10-2AABB5F6486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51CAFC-746D-42CB-8A1B-A49D955750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C9F362-7009-43EE-BC80-03DE0B4FFFF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D572C7-DB06-42F8-8F78-90CAAF4027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01FA31-DC8C-4CD9-91FC-88662D3736B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136B94-D068-4753-96D2-A9DA30410A3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385671-A6F2-476B-A0BF-8DC07BE2CDD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CB5664-BD46-48A3-9C10-F5921742603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 flipH="1">
            <a:off x="5177520" y="6022800"/>
            <a:ext cx="9643320" cy="1928520"/>
          </a:xfrm>
          <a:custGeom>
            <a:avLst/>
            <a:gdLst>
              <a:gd name="textAreaLeft" fmla="*/ -360 w 9643320"/>
              <a:gd name="textAreaRight" fmla="*/ 9643320 w 9643320"/>
              <a:gd name="textAreaTop" fmla="*/ 0 h 1928520"/>
              <a:gd name="textAreaBottom" fmla="*/ 1928880 h 1928520"/>
            </a:gdLst>
            <a:ahLst/>
            <a:cxnLst/>
            <a:rect l="textAreaLeft" t="textAreaTop" r="textAreaRight" b="textAreaBottom"/>
            <a:pathLst>
              <a:path w="9643768" h="1928754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4947840" y="2960640"/>
            <a:ext cx="8391960" cy="6021000"/>
          </a:xfrm>
          <a:custGeom>
            <a:avLst/>
            <a:gdLst>
              <a:gd name="textAreaLeft" fmla="*/ 0 w 8391960"/>
              <a:gd name="textAreaRight" fmla="*/ 8392320 w 8391960"/>
              <a:gd name="textAreaTop" fmla="*/ 0 h 6021000"/>
              <a:gd name="textAreaBottom" fmla="*/ 6021360 h 6021000"/>
            </a:gdLst>
            <a:ahLst/>
            <a:cxnLst/>
            <a:rect l="textAreaLeft" t="textAreaTop" r="textAreaRight" b="textAreaBottom"/>
            <a:pathLst>
              <a:path w="8392313" h="6021485">
                <a:moveTo>
                  <a:pt x="0" y="0"/>
                </a:moveTo>
                <a:lnTo>
                  <a:pt x="8392314" y="0"/>
                </a:lnTo>
                <a:lnTo>
                  <a:pt x="8392314" y="6021485"/>
                </a:lnTo>
                <a:lnTo>
                  <a:pt x="0" y="6021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1882440" y="-45720"/>
            <a:ext cx="14878800" cy="25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0160"/>
              </a:lnSpc>
              <a:tabLst>
                <a:tab pos="0" algn="l"/>
              </a:tabLst>
            </a:pPr>
            <a:r>
              <a:rPr lang="en-US" sz="14400" b="1" strike="noStrike" spc="1106">
                <a:solidFill>
                  <a:srgbClr val="967630"/>
                </a:solidFill>
                <a:latin typeface="Montserrat Ultra-Bold"/>
                <a:ea typeface="Montserrat Ultra-Bold"/>
              </a:rPr>
              <a:t>Bike dataset</a:t>
            </a:r>
            <a:endParaRPr lang="en-US" sz="1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Freeform 6"/>
          <p:cNvSpPr/>
          <p:nvPr/>
        </p:nvSpPr>
        <p:spPr>
          <a:xfrm flipH="1">
            <a:off x="-3277440" y="468828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1028880" y="8159040"/>
            <a:ext cx="2890080" cy="111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 defTabSz="914400">
              <a:lnSpc>
                <a:spcPts val="2940"/>
              </a:lnSpc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Michea C.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Julian C.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Andrea M.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Freeform 8"/>
          <p:cNvSpPr/>
          <p:nvPr/>
        </p:nvSpPr>
        <p:spPr>
          <a:xfrm rot="10800000" flipH="1" flipV="1">
            <a:off x="13639320" y="8724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6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07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TextBox 19"/>
          <p:cNvSpPr/>
          <p:nvPr/>
        </p:nvSpPr>
        <p:spPr>
          <a:xfrm>
            <a:off x="5216400" y="4110120"/>
            <a:ext cx="3554280" cy="837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Montserrat Bold"/>
                <a:ea typeface="Montserrat Bold"/>
              </a:rPr>
              <a:t>Analysis on Brands grouped from models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5" name="Group 9"/>
          <p:cNvGrpSpPr/>
          <p:nvPr/>
        </p:nvGrpSpPr>
        <p:grpSpPr>
          <a:xfrm>
            <a:off x="2738520" y="3350160"/>
            <a:ext cx="1696680" cy="2209680"/>
            <a:chOff x="2738520" y="3350160"/>
            <a:chExt cx="1696680" cy="2209680"/>
          </a:xfrm>
        </p:grpSpPr>
        <p:sp>
          <p:nvSpPr>
            <p:cNvPr id="136" name="Freeform 12"/>
            <p:cNvSpPr/>
            <p:nvPr/>
          </p:nvSpPr>
          <p:spPr>
            <a:xfrm>
              <a:off x="2738520" y="340488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37" name="TextBox 20"/>
            <p:cNvSpPr/>
            <p:nvPr/>
          </p:nvSpPr>
          <p:spPr>
            <a:xfrm>
              <a:off x="2738520" y="335016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1600" tIns="21600" rIns="21600" bIns="21600" anchor="ctr">
              <a:noAutofit/>
            </a:bodyPr>
            <a:lstStyle/>
            <a:p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8" name="Group 10"/>
          <p:cNvGrpSpPr/>
          <p:nvPr/>
        </p:nvGrpSpPr>
        <p:grpSpPr>
          <a:xfrm>
            <a:off x="2828160" y="3492720"/>
            <a:ext cx="1979640" cy="1979640"/>
            <a:chOff x="2828160" y="3492720"/>
            <a:chExt cx="1979640" cy="1979640"/>
          </a:xfrm>
        </p:grpSpPr>
        <p:sp>
          <p:nvSpPr>
            <p:cNvPr id="139" name="Freeform 13"/>
            <p:cNvSpPr/>
            <p:nvPr/>
          </p:nvSpPr>
          <p:spPr>
            <a:xfrm>
              <a:off x="2828160" y="349272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0" name="TextBox 22"/>
          <p:cNvSpPr/>
          <p:nvPr/>
        </p:nvSpPr>
        <p:spPr>
          <a:xfrm>
            <a:off x="11995200" y="4140720"/>
            <a:ext cx="3554280" cy="1273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</a:pPr>
            <a:r>
              <a:rPr lang="en-US" sz="2400" b="1" strike="noStrike" spc="-1" dirty="0">
                <a:solidFill>
                  <a:schemeClr val="bg1"/>
                </a:solidFill>
                <a:latin typeface="Montserrat Bold"/>
                <a:ea typeface="Montserrat Bold"/>
              </a:rPr>
              <a:t>Analysis on type of fuel and green alternative</a:t>
            </a:r>
            <a:endParaRPr lang="en-US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41" name="Group 11"/>
          <p:cNvGrpSpPr/>
          <p:nvPr/>
        </p:nvGrpSpPr>
        <p:grpSpPr>
          <a:xfrm>
            <a:off x="9532800" y="3350160"/>
            <a:ext cx="1696680" cy="2209680"/>
            <a:chOff x="9532800" y="3350160"/>
            <a:chExt cx="1696680" cy="2209680"/>
          </a:xfrm>
        </p:grpSpPr>
        <p:sp>
          <p:nvSpPr>
            <p:cNvPr id="142" name="Freeform 14"/>
            <p:cNvSpPr/>
            <p:nvPr/>
          </p:nvSpPr>
          <p:spPr>
            <a:xfrm>
              <a:off x="9532800" y="340488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3" name="TextBox 25"/>
            <p:cNvSpPr/>
            <p:nvPr/>
          </p:nvSpPr>
          <p:spPr>
            <a:xfrm>
              <a:off x="9532800" y="335016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1600" tIns="21600" rIns="21600" bIns="21600" anchor="ctr">
              <a:noAutofit/>
            </a:bodyPr>
            <a:lstStyle/>
            <a:p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44" name="Group 13"/>
          <p:cNvGrpSpPr/>
          <p:nvPr/>
        </p:nvGrpSpPr>
        <p:grpSpPr>
          <a:xfrm>
            <a:off x="9622800" y="3492720"/>
            <a:ext cx="1979640" cy="1979640"/>
            <a:chOff x="9622800" y="3492720"/>
            <a:chExt cx="1979640" cy="1979640"/>
          </a:xfrm>
        </p:grpSpPr>
        <p:sp>
          <p:nvSpPr>
            <p:cNvPr id="145" name="Freeform 18"/>
            <p:cNvSpPr/>
            <p:nvPr/>
          </p:nvSpPr>
          <p:spPr>
            <a:xfrm>
              <a:off x="9622800" y="349272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6" name="TextBox 39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Planned analysis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36E433D0-FFEE-B642-0423-58C8F04DA670}"/>
              </a:ext>
            </a:extLst>
          </p:cNvPr>
          <p:cNvGrpSpPr/>
          <p:nvPr/>
        </p:nvGrpSpPr>
        <p:grpSpPr>
          <a:xfrm>
            <a:off x="5774400" y="6064920"/>
            <a:ext cx="5992560" cy="2209680"/>
            <a:chOff x="2738520" y="6129720"/>
            <a:chExt cx="5992560" cy="2209680"/>
          </a:xfrm>
        </p:grpSpPr>
        <p:sp>
          <p:nvSpPr>
            <p:cNvPr id="147" name="TextBox 40"/>
            <p:cNvSpPr/>
            <p:nvPr/>
          </p:nvSpPr>
          <p:spPr>
            <a:xfrm>
              <a:off x="5176800" y="6756840"/>
              <a:ext cx="3554280" cy="83785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359"/>
                </a:lnSpc>
              </a:pPr>
              <a:r>
                <a:rPr lang="en-US" sz="2400" b="1" spc="-1" dirty="0">
                  <a:solidFill>
                    <a:srgbClr val="967630"/>
                  </a:solidFill>
                  <a:latin typeface="Montserrat Bold"/>
                </a:rPr>
                <a:t>Technical and nontechnical analysis</a:t>
              </a:r>
              <a:endParaRPr lang="en-US" sz="24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48" name="Group 17"/>
            <p:cNvGrpSpPr/>
            <p:nvPr/>
          </p:nvGrpSpPr>
          <p:grpSpPr>
            <a:xfrm>
              <a:off x="2738520" y="6129720"/>
              <a:ext cx="1696680" cy="2209680"/>
              <a:chOff x="2738520" y="6129720"/>
              <a:chExt cx="1696680" cy="2209680"/>
            </a:xfrm>
          </p:grpSpPr>
          <p:sp>
            <p:nvSpPr>
              <p:cNvPr id="149" name="Freeform 21"/>
              <p:cNvSpPr/>
              <p:nvPr/>
            </p:nvSpPr>
            <p:spPr>
              <a:xfrm>
                <a:off x="2738520" y="6184440"/>
                <a:ext cx="1696680" cy="2154960"/>
              </a:xfrm>
              <a:custGeom>
                <a:avLst/>
                <a:gdLst>
                  <a:gd name="textAreaLeft" fmla="*/ 0 w 1696680"/>
                  <a:gd name="textAreaRight" fmla="*/ 1697040 w 1696680"/>
                  <a:gd name="textAreaTop" fmla="*/ 0 h 2154960"/>
                  <a:gd name="textAreaBottom" fmla="*/ 2155320 h 2154960"/>
                </a:gdLst>
                <a:ahLst/>
                <a:cxnLst/>
                <a:rect l="textAreaLeft" t="textAreaTop" r="textAreaRight" b="textAreaBottom"/>
                <a:pathLst>
                  <a:path w="1184484" h="1504167">
                    <a:moveTo>
                      <a:pt x="0" y="0"/>
                    </a:moveTo>
                    <a:lnTo>
                      <a:pt x="1184484" y="0"/>
                    </a:lnTo>
                    <a:lnTo>
                      <a:pt x="1184484" y="1504167"/>
                    </a:lnTo>
                    <a:lnTo>
                      <a:pt x="0" y="1504167"/>
                    </a:lnTo>
                    <a:close/>
                  </a:path>
                </a:pathLst>
              </a:custGeom>
              <a:solidFill>
                <a:srgbClr val="96763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it-IT" sz="1800" b="0" strike="noStrike" spc="-1" dirty="0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150" name="TextBox 41"/>
              <p:cNvSpPr/>
              <p:nvPr/>
            </p:nvSpPr>
            <p:spPr>
              <a:xfrm>
                <a:off x="2738520" y="6129720"/>
                <a:ext cx="1696680" cy="2209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21600" tIns="21600" rIns="21600" bIns="21600" anchor="ctr">
                <a:noAutofit/>
              </a:bodyPr>
              <a:lstStyle/>
              <a:p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grpSp>
          <p:nvGrpSpPr>
            <p:cNvPr id="151" name="Group 20"/>
            <p:cNvGrpSpPr/>
            <p:nvPr/>
          </p:nvGrpSpPr>
          <p:grpSpPr>
            <a:xfrm>
              <a:off x="2828160" y="6272280"/>
              <a:ext cx="1979640" cy="1979640"/>
              <a:chOff x="2828160" y="6272280"/>
              <a:chExt cx="1979640" cy="1979640"/>
            </a:xfrm>
          </p:grpSpPr>
          <p:sp>
            <p:nvSpPr>
              <p:cNvPr id="152" name="Freeform 24"/>
              <p:cNvSpPr/>
              <p:nvPr/>
            </p:nvSpPr>
            <p:spPr>
              <a:xfrm>
                <a:off x="2828160" y="6272280"/>
                <a:ext cx="1979640" cy="1979640"/>
              </a:xfrm>
              <a:custGeom>
                <a:avLst/>
                <a:gdLst>
                  <a:gd name="textAreaLeft" fmla="*/ 0 w 1979640"/>
                  <a:gd name="textAreaRight" fmla="*/ 1980000 w 1979640"/>
                  <a:gd name="textAreaTop" fmla="*/ 0 h 1979640"/>
                  <a:gd name="textAreaBottom" fmla="*/ 1980000 h 1979640"/>
                </a:gdLst>
                <a:ahLst/>
                <a:cxnLst/>
                <a:rect l="textAreaLeft" t="textAreaTop" r="textAreaRight" b="textAreaBottom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 rotWithShape="0">
                <a:blip r:embed="rId4"/>
                <a:srcRect/>
                <a:stretch/>
              </a:blip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it-IT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</p:grpSp>
      <p:sp>
        <p:nvSpPr>
          <p:cNvPr id="159" name="Freeform 36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0" name="Freeform 37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Freeform 38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2" name="AutoShape 4"/>
          <p:cNvSpPr/>
          <p:nvPr/>
        </p:nvSpPr>
        <p:spPr>
          <a:xfrm>
            <a:off x="10174860" y="151038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3" name="TextBox 44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Box 45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spc="-1" dirty="0">
                <a:solidFill>
                  <a:srgbClr val="FFFFFF"/>
                </a:solidFill>
                <a:latin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Box 46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2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AutoShape 3"/>
          <p:cNvSpPr/>
          <p:nvPr/>
        </p:nvSpPr>
        <p:spPr>
          <a:xfrm>
            <a:off x="7165080" y="146736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76" name="Group 4"/>
          <p:cNvGrpSpPr/>
          <p:nvPr/>
        </p:nvGrpSpPr>
        <p:grpSpPr>
          <a:xfrm>
            <a:off x="1864800" y="2197080"/>
            <a:ext cx="4497120" cy="5855400"/>
            <a:chOff x="1864800" y="2197080"/>
            <a:chExt cx="4497120" cy="5855400"/>
          </a:xfrm>
        </p:grpSpPr>
        <p:sp>
          <p:nvSpPr>
            <p:cNvPr id="77" name="Freeform 5"/>
            <p:cNvSpPr/>
            <p:nvPr/>
          </p:nvSpPr>
          <p:spPr>
            <a:xfrm>
              <a:off x="1864800" y="2341800"/>
              <a:ext cx="4497120" cy="5710680"/>
            </a:xfrm>
            <a:custGeom>
              <a:avLst/>
              <a:gdLst>
                <a:gd name="textAreaLeft" fmla="*/ 0 w 4497120"/>
                <a:gd name="textAreaRight" fmla="*/ 4497480 w 4497120"/>
                <a:gd name="textAreaTop" fmla="*/ 0 h 5710680"/>
                <a:gd name="textAreaBottom" fmla="*/ 5711040 h 571068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" name="TextBox 6"/>
            <p:cNvSpPr/>
            <p:nvPr/>
          </p:nvSpPr>
          <p:spPr>
            <a:xfrm>
              <a:off x="1864800" y="2197080"/>
              <a:ext cx="4497120" cy="58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9" name="Group 7"/>
          <p:cNvGrpSpPr/>
          <p:nvPr/>
        </p:nvGrpSpPr>
        <p:grpSpPr>
          <a:xfrm>
            <a:off x="2103120" y="2574000"/>
            <a:ext cx="5245920" cy="5245920"/>
            <a:chOff x="2103120" y="2574000"/>
            <a:chExt cx="5245920" cy="5245920"/>
          </a:xfrm>
        </p:grpSpPr>
        <p:sp>
          <p:nvSpPr>
            <p:cNvPr id="80" name="Freeform 8"/>
            <p:cNvSpPr/>
            <p:nvPr/>
          </p:nvSpPr>
          <p:spPr>
            <a:xfrm>
              <a:off x="2103120" y="2574000"/>
              <a:ext cx="5245920" cy="5245920"/>
            </a:xfrm>
            <a:custGeom>
              <a:avLst/>
              <a:gdLst>
                <a:gd name="textAreaLeft" fmla="*/ 0 w 5245920"/>
                <a:gd name="textAreaRight" fmla="*/ 5246280 w 5245920"/>
                <a:gd name="textAreaTop" fmla="*/ 0 h 5245920"/>
                <a:gd name="textAreaBottom" fmla="*/ 5246280 h 52459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1" name="TextBox 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Box 1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Box 1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02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Box 13"/>
          <p:cNvSpPr/>
          <p:nvPr/>
        </p:nvSpPr>
        <p:spPr>
          <a:xfrm>
            <a:off x="9182160" y="4621320"/>
            <a:ext cx="8564040" cy="28098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F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rom Kaggle, scraped from </a:t>
            </a:r>
            <a:r>
              <a:rPr lang="en-US" sz="4000" b="1" strike="noStrike" spc="-1" dirty="0" err="1">
                <a:solidFill>
                  <a:srgbClr val="FFFFFF"/>
                </a:solidFill>
                <a:latin typeface="Montserrat Ultra-Bold"/>
                <a:ea typeface="Montserrat Ultra-Bold"/>
              </a:rPr>
              <a:t>Bikez.com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~ 38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'000 rows, 77 columns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Box 14"/>
          <p:cNvSpPr/>
          <p:nvPr/>
        </p:nvSpPr>
        <p:spPr>
          <a:xfrm>
            <a:off x="9182160" y="3886200"/>
            <a:ext cx="7976880" cy="8612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r>
              <a:rPr lang="en-US" sz="66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Dataset</a:t>
            </a:r>
            <a:endParaRPr lang="en-US" sz="6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Freeform 15"/>
          <p:cNvSpPr/>
          <p:nvPr/>
        </p:nvSpPr>
        <p:spPr>
          <a:xfrm rot="10800000" flipH="1" flipV="1">
            <a:off x="16522920" y="229356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Freeform 16"/>
          <p:cNvSpPr/>
          <p:nvPr/>
        </p:nvSpPr>
        <p:spPr>
          <a:xfrm flipH="1">
            <a:off x="-2834280" y="8563680"/>
            <a:ext cx="6947280" cy="1389240"/>
          </a:xfrm>
          <a:custGeom>
            <a:avLst/>
            <a:gdLst>
              <a:gd name="textAreaLeft" fmla="*/ 360 w 6947280"/>
              <a:gd name="textAreaRight" fmla="*/ 6948000 w 6947280"/>
              <a:gd name="textAreaTop" fmla="*/ 0 h 1389240"/>
              <a:gd name="textAreaBottom" fmla="*/ 1389600 h 1389240"/>
            </a:gdLst>
            <a:ahLst/>
            <a:cxnLst/>
            <a:rect l="textAreaLeft" t="textAreaTop" r="textAreaRight" b="textAreaBottom"/>
            <a:pathLst>
              <a:path w="6947729" h="1389546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" name="TextBox 17"/>
          <p:cNvSpPr/>
          <p:nvPr/>
        </p:nvSpPr>
        <p:spPr>
          <a:xfrm>
            <a:off x="9182160" y="6904800"/>
            <a:ext cx="8564040" cy="71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Box 18"/>
          <p:cNvSpPr/>
          <p:nvPr/>
        </p:nvSpPr>
        <p:spPr>
          <a:xfrm>
            <a:off x="9182160" y="6169320"/>
            <a:ext cx="79768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03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Box 3"/>
          <p:cNvSpPr/>
          <p:nvPr/>
        </p:nvSpPr>
        <p:spPr>
          <a:xfrm>
            <a:off x="1028880" y="1774800"/>
            <a:ext cx="11020880" cy="8612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66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How is our dataset structured ?</a:t>
            </a:r>
            <a:endParaRPr lang="en-US" sz="6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Freeform 4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Freeform 5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Freeform 6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AutoShape 7"/>
          <p:cNvSpPr/>
          <p:nvPr/>
        </p:nvSpPr>
        <p:spPr>
          <a:xfrm>
            <a:off x="7165080" y="150804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TextBox 8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Box 9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11"/>
          <p:cNvSpPr/>
          <p:nvPr/>
        </p:nvSpPr>
        <p:spPr>
          <a:xfrm>
            <a:off x="1242360" y="3068989"/>
            <a:ext cx="15494400" cy="58802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92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latin typeface="Arial"/>
              </a:rPr>
              <a:t>Each row, is a different bike model: </a:t>
            </a:r>
          </a:p>
          <a:p>
            <a:pPr defTabSz="914400">
              <a:lnSpc>
                <a:spcPts val="3920"/>
              </a:lnSpc>
            </a:pPr>
            <a:endParaRPr lang="en-US" sz="3600" u="sng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920"/>
              </a:lnSpc>
            </a:pP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920"/>
              </a:lnSpc>
            </a:pPr>
            <a:endParaRPr lang="en-US" sz="28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The set contains the price, but not any indications on sales for that model</a:t>
            </a:r>
          </a:p>
          <a:p>
            <a:pPr algn="ctr" defTabSz="914400">
              <a:lnSpc>
                <a:spcPts val="7138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7138"/>
              </a:lnSpc>
              <a:tabLst>
                <a:tab pos="0" algn="l"/>
              </a:tabLst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4E1E4CF-9D95-C720-2B6F-A6A5FE253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968"/>
              </p:ext>
            </p:extLst>
          </p:nvPr>
        </p:nvGraphicFramePr>
        <p:xfrm>
          <a:off x="933510" y="4482959"/>
          <a:ext cx="16112100" cy="1036320"/>
        </p:xfrm>
        <a:graphic>
          <a:graphicData uri="http://schemas.openxmlformats.org/drawingml/2006/table">
            <a:tbl>
              <a:tblPr/>
              <a:tblGrid>
                <a:gridCol w="147320">
                  <a:extLst>
                    <a:ext uri="{9D8B030D-6E8A-4147-A177-3AD203B41FA5}">
                      <a16:colId xmlns:a16="http://schemas.microsoft.com/office/drawing/2014/main" val="3800706239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138990661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318333643"/>
                    </a:ext>
                  </a:extLst>
                </a:gridCol>
                <a:gridCol w="1877940">
                  <a:extLst>
                    <a:ext uri="{9D8B030D-6E8A-4147-A177-3AD203B41FA5}">
                      <a16:colId xmlns:a16="http://schemas.microsoft.com/office/drawing/2014/main" val="2659345639"/>
                    </a:ext>
                  </a:extLst>
                </a:gridCol>
                <a:gridCol w="2143760">
                  <a:extLst>
                    <a:ext uri="{9D8B030D-6E8A-4147-A177-3AD203B41FA5}">
                      <a16:colId xmlns:a16="http://schemas.microsoft.com/office/drawing/2014/main" val="3536697586"/>
                    </a:ext>
                  </a:extLst>
                </a:gridCol>
                <a:gridCol w="2512224">
                  <a:extLst>
                    <a:ext uri="{9D8B030D-6E8A-4147-A177-3AD203B41FA5}">
                      <a16:colId xmlns:a16="http://schemas.microsoft.com/office/drawing/2014/main" val="92762678"/>
                    </a:ext>
                  </a:extLst>
                </a:gridCol>
                <a:gridCol w="1955974">
                  <a:extLst>
                    <a:ext uri="{9D8B030D-6E8A-4147-A177-3AD203B41FA5}">
                      <a16:colId xmlns:a16="http://schemas.microsoft.com/office/drawing/2014/main" val="3638774273"/>
                    </a:ext>
                  </a:extLst>
                </a:gridCol>
                <a:gridCol w="2420282">
                  <a:extLst>
                    <a:ext uri="{9D8B030D-6E8A-4147-A177-3AD203B41FA5}">
                      <a16:colId xmlns:a16="http://schemas.microsoft.com/office/drawing/2014/main" val="2372628478"/>
                    </a:ext>
                  </a:extLst>
                </a:gridCol>
              </a:tblGrid>
              <a:tr h="192750">
                <a:tc>
                  <a:txBody>
                    <a:bodyPr/>
                    <a:lstStyle/>
                    <a:p>
                      <a:pPr algn="ctr" fontAlgn="ctr"/>
                      <a:endParaRPr lang="it-CH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Manufacturer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>
                          <a:solidFill>
                            <a:schemeClr val="bg1"/>
                          </a:solidFill>
                          <a:effectLst/>
                        </a:rPr>
                        <a:t>HP</a:t>
                      </a: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Displacement_cc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>
                          <a:solidFill>
                            <a:schemeClr val="bg1"/>
                          </a:solidFill>
                          <a:effectLst/>
                        </a:rPr>
                        <a:t>Engine </a:t>
                      </a:r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Top_speed_kmh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643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it-CH" sz="20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BMW F 750 GS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BMW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2021.0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>
                          <a:solidFill>
                            <a:schemeClr val="bg1"/>
                          </a:solidFill>
                          <a:effectLst/>
                        </a:rPr>
                        <a:t>77.0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>
                          <a:solidFill>
                            <a:schemeClr val="bg1"/>
                          </a:solidFill>
                          <a:effectLst/>
                        </a:rPr>
                        <a:t>853.0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>
                          <a:solidFill>
                            <a:schemeClr val="bg1"/>
                          </a:solidFill>
                          <a:effectLst/>
                        </a:rPr>
                        <a:t>Twin, four-stroke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190.0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519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04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Box 15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Models by type of bike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/>
          <p:cNvSpPr/>
          <p:nvPr/>
        </p:nvSpPr>
        <p:spPr>
          <a:xfrm flipH="1">
            <a:off x="-3419102" y="-40824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/>
          <p:cNvSpPr/>
          <p:nvPr/>
        </p:nvSpPr>
        <p:spPr>
          <a:xfrm rot="10800000" flipH="1" flipV="1">
            <a:off x="13601700" y="9999133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17747B7-C6F6-4D10-1E52-1A66DCB2AB3A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2BC77868-C392-824B-094E-AD60F1D9F6C5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3D9B3B76-9033-6D07-257D-C7A8141655E7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557CD6F6-5BC6-3239-A3B9-85C4E2D94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1" y="2845080"/>
            <a:ext cx="8389761" cy="74592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59C91AF-5E0E-4B97-E670-91AA344F0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6062" y="3228708"/>
            <a:ext cx="4567505" cy="54163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EFB41-C792-47FE-5A9E-307A51965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BD61B2D-42D1-DAC0-9110-59D487B4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29"/>
          <a:stretch/>
        </p:blipFill>
        <p:spPr>
          <a:xfrm>
            <a:off x="806022" y="3115118"/>
            <a:ext cx="16675595" cy="6100522"/>
          </a:xfrm>
          <a:prstGeom prst="rect">
            <a:avLst/>
          </a:prstGeom>
        </p:spPr>
      </p:pic>
      <p:sp>
        <p:nvSpPr>
          <p:cNvPr id="102" name="TextBox 15">
            <a:extLst>
              <a:ext uri="{FF2B5EF4-FFF2-40B4-BE49-F238E27FC236}">
                <a16:creationId xmlns:a16="http://schemas.microsoft.com/office/drawing/2014/main" id="{49F1C820-AAB9-3306-60A1-D6DFFD224F13}"/>
              </a:ext>
            </a:extLst>
          </p:cNvPr>
          <p:cNvSpPr/>
          <p:nvPr/>
        </p:nvSpPr>
        <p:spPr>
          <a:xfrm>
            <a:off x="5350440" y="2002021"/>
            <a:ext cx="7406280" cy="8020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Models by Year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TextBox 2">
            <a:extLst>
              <a:ext uri="{FF2B5EF4-FFF2-40B4-BE49-F238E27FC236}">
                <a16:creationId xmlns:a16="http://schemas.microsoft.com/office/drawing/2014/main" id="{0AF15AF2-0F75-C62F-9025-CB194F84381E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05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>
            <a:extLst>
              <a:ext uri="{FF2B5EF4-FFF2-40B4-BE49-F238E27FC236}">
                <a16:creationId xmlns:a16="http://schemas.microsoft.com/office/drawing/2014/main" id="{A8AC02FA-CA97-B791-7A36-0ED7DACE8582}"/>
              </a:ext>
            </a:extLst>
          </p:cNvPr>
          <p:cNvSpPr/>
          <p:nvPr/>
        </p:nvSpPr>
        <p:spPr>
          <a:xfrm flipH="1">
            <a:off x="-3419102" y="-40824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>
            <a:extLst>
              <a:ext uri="{FF2B5EF4-FFF2-40B4-BE49-F238E27FC236}">
                <a16:creationId xmlns:a16="http://schemas.microsoft.com/office/drawing/2014/main" id="{0E9725D7-8749-7450-BACA-E2BE9A036D2C}"/>
              </a:ext>
            </a:extLst>
          </p:cNvPr>
          <p:cNvSpPr/>
          <p:nvPr/>
        </p:nvSpPr>
        <p:spPr>
          <a:xfrm rot="10800000" flipH="1" flipV="1">
            <a:off x="12846960" y="9372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>
            <a:extLst>
              <a:ext uri="{FF2B5EF4-FFF2-40B4-BE49-F238E27FC236}">
                <a16:creationId xmlns:a16="http://schemas.microsoft.com/office/drawing/2014/main" id="{79E77086-9F91-351B-FC70-37F08BE4442B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>
            <a:extLst>
              <a:ext uri="{FF2B5EF4-FFF2-40B4-BE49-F238E27FC236}">
                <a16:creationId xmlns:a16="http://schemas.microsoft.com/office/drawing/2014/main" id="{C0E96379-53A6-9DB5-C220-B29F32325974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>
            <a:extLst>
              <a:ext uri="{FF2B5EF4-FFF2-40B4-BE49-F238E27FC236}">
                <a16:creationId xmlns:a16="http://schemas.microsoft.com/office/drawing/2014/main" id="{530B6742-4E1F-70E9-DADA-46EBE834A8F7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BF9F6B2-DD8C-4A42-497C-710B2815846F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A94111C1-C745-4CB9-5F0D-E782CA7F12B1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D4A229D2-2E37-E6B1-19CD-A6700152BADB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2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21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05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Freeform 32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Freeform 34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" name="TextBox 36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Box 38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" name="Immagine 119"/>
          <p:cNvPicPr/>
          <p:nvPr/>
        </p:nvPicPr>
        <p:blipFill>
          <a:blip r:embed="rId6"/>
          <a:srcRect l="17500" t="29639" r="6250" b="6667"/>
          <a:stretch/>
        </p:blipFill>
        <p:spPr>
          <a:xfrm>
            <a:off x="2171880" y="2875280"/>
            <a:ext cx="13943880" cy="6551600"/>
          </a:xfrm>
          <a:prstGeom prst="rect">
            <a:avLst/>
          </a:prstGeom>
          <a:ln w="0">
            <a:noFill/>
          </a:ln>
        </p:spPr>
      </p:pic>
      <p:sp>
        <p:nvSpPr>
          <p:cNvPr id="121" name="Freeform 33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TextBox 1"/>
          <p:cNvSpPr/>
          <p:nvPr/>
        </p:nvSpPr>
        <p:spPr>
          <a:xfrm>
            <a:off x="13733585" y="7660272"/>
            <a:ext cx="2145323" cy="7167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Mode: 6200 </a:t>
            </a:r>
            <a:endParaRPr lang="en-US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9A7C0D-9183-DFB9-D7B6-11210D0EB573}"/>
              </a:ext>
            </a:extLst>
          </p:cNvPr>
          <p:cNvSpPr/>
          <p:nvPr/>
        </p:nvSpPr>
        <p:spPr>
          <a:xfrm>
            <a:off x="14181394" y="8442195"/>
            <a:ext cx="1376516" cy="85213"/>
          </a:xfrm>
          <a:prstGeom prst="rect">
            <a:avLst/>
          </a:prstGeom>
          <a:solidFill>
            <a:srgbClr val="987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5D583B6-1F40-9FC9-B043-AD7F880D1546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017DACA2-E288-8DAE-14DF-741209546DE6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14978D0F-D8EF-0E2B-9B4A-7A006AEB89E0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" name="TextBox 15">
            <a:extLst>
              <a:ext uri="{FF2B5EF4-FFF2-40B4-BE49-F238E27FC236}">
                <a16:creationId xmlns:a16="http://schemas.microsoft.com/office/drawing/2014/main" id="{9A18F970-0807-E1C9-761E-2F32BC3E2EF6}"/>
              </a:ext>
            </a:extLst>
          </p:cNvPr>
          <p:cNvSpPr/>
          <p:nvPr/>
        </p:nvSpPr>
        <p:spPr>
          <a:xfrm>
            <a:off x="4950280" y="2073201"/>
            <a:ext cx="8387080" cy="8020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Count of bikes per cc category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testo, circuito&#10;&#10;Il contenuto generato dall'IA potrebbe non essere corretto.">
            <a:extLst>
              <a:ext uri="{FF2B5EF4-FFF2-40B4-BE49-F238E27FC236}">
                <a16:creationId xmlns:a16="http://schemas.microsoft.com/office/drawing/2014/main" id="{12241825-5B53-09FF-B5AE-32761266F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30" y="2857618"/>
            <a:ext cx="14217380" cy="7429382"/>
          </a:xfrm>
          <a:prstGeom prst="rect">
            <a:avLst/>
          </a:prstGeom>
        </p:spPr>
      </p:pic>
      <p:sp>
        <p:nvSpPr>
          <p:cNvPr id="124" name="TextBox 30"/>
          <p:cNvSpPr/>
          <p:nvPr/>
        </p:nvSpPr>
        <p:spPr>
          <a:xfrm>
            <a:off x="1828800" y="1889640"/>
            <a:ext cx="14401800" cy="85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trike="noStrike" spc="-1">
                <a:solidFill>
                  <a:srgbClr val="967630"/>
                </a:solidFill>
                <a:latin typeface="Montserrat Ultra-Bold"/>
                <a:ea typeface="Montserrat Ultra-Bold"/>
              </a:rPr>
              <a:t>Evolution of Bike HP and CC Over the Years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Freeform 39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/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/>
          <p:cNvSpPr/>
          <p:nvPr/>
        </p:nvSpPr>
        <p:spPr>
          <a:xfrm>
            <a:off x="8458200" y="1053720"/>
            <a:ext cx="1504800" cy="37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In progress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06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07E6F-1F3E-22C1-EBB8-ADA8DD34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39">
            <a:extLst>
              <a:ext uri="{FF2B5EF4-FFF2-40B4-BE49-F238E27FC236}">
                <a16:creationId xmlns:a16="http://schemas.microsoft.com/office/drawing/2014/main" id="{E19E34BA-5435-8FDC-2885-6D38200CDCC7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88247DF8-8E5B-F5F0-47AC-B6080133B8F3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1DED8D52-C5B2-33EC-4574-C91EFF5EEDB0}"/>
              </a:ext>
            </a:extLst>
          </p:cNvPr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08D284DE-A3AC-48DC-119F-48C805FA02D4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FF8BE30F-AC1E-6F8D-AA85-5AEF7D46887D}"/>
              </a:ext>
            </a:extLst>
          </p:cNvPr>
          <p:cNvSpPr/>
          <p:nvPr/>
        </p:nvSpPr>
        <p:spPr>
          <a:xfrm>
            <a:off x="8458200" y="1053720"/>
            <a:ext cx="1504800" cy="37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In progress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D602CA2C-DA68-C0E8-F1F2-5D7376B8B09C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4C3C41A8-6783-0F30-637E-8F1B8072EA8A}"/>
              </a:ext>
            </a:extLst>
          </p:cNvPr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284FA473-E775-4437-C182-4F4A88698B98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06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34B02D-B1F6-E0B9-8C17-8B145F3D74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372"/>
          <a:stretch/>
        </p:blipFill>
        <p:spPr>
          <a:xfrm>
            <a:off x="2218358" y="3143880"/>
            <a:ext cx="13851283" cy="7143120"/>
          </a:xfrm>
          <a:prstGeom prst="rect">
            <a:avLst/>
          </a:prstGeom>
        </p:spPr>
      </p:pic>
      <p:sp>
        <p:nvSpPr>
          <p:cNvPr id="124" name="TextBox 30">
            <a:extLst>
              <a:ext uri="{FF2B5EF4-FFF2-40B4-BE49-F238E27FC236}">
                <a16:creationId xmlns:a16="http://schemas.microsoft.com/office/drawing/2014/main" id="{83B109E1-AA61-7428-27D1-2711C022ECA9}"/>
              </a:ext>
            </a:extLst>
          </p:cNvPr>
          <p:cNvSpPr/>
          <p:nvPr/>
        </p:nvSpPr>
        <p:spPr>
          <a:xfrm>
            <a:off x="1828800" y="1889640"/>
            <a:ext cx="14401800" cy="1636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Displacement behaves like a “trend”</a:t>
            </a:r>
          </a:p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000" b="1" spc="-1" dirty="0">
                <a:solidFill>
                  <a:srgbClr val="967630"/>
                </a:solidFill>
                <a:latin typeface="Montserrat Ultra-Bold"/>
              </a:rPr>
              <a:t>But generally, increases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03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38764-427A-FEC2-DAD8-550CAD3C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39">
            <a:extLst>
              <a:ext uri="{FF2B5EF4-FFF2-40B4-BE49-F238E27FC236}">
                <a16:creationId xmlns:a16="http://schemas.microsoft.com/office/drawing/2014/main" id="{58AC30D5-6BFA-82E2-9F4B-8196B5F884B0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DC7FE204-FDE1-6C3A-F95E-D6CED8BE9166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B255B931-ABC6-21F9-86A6-C98B481028F4}"/>
              </a:ext>
            </a:extLst>
          </p:cNvPr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AEDC24BA-01A1-9DD0-2E44-BF9936A06910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BC6F9F31-71FB-64BB-24D6-91AA65A09054}"/>
              </a:ext>
            </a:extLst>
          </p:cNvPr>
          <p:cNvSpPr/>
          <p:nvPr/>
        </p:nvSpPr>
        <p:spPr>
          <a:xfrm>
            <a:off x="8458200" y="1053720"/>
            <a:ext cx="1504800" cy="37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In progress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04718E41-F188-272E-273C-AF182637B27A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E6986FDB-C3E4-2876-4CA0-734C5621A0D3}"/>
              </a:ext>
            </a:extLst>
          </p:cNvPr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58D1608A-3AB8-888F-075D-55F3D1970FE8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06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30">
            <a:extLst>
              <a:ext uri="{FF2B5EF4-FFF2-40B4-BE49-F238E27FC236}">
                <a16:creationId xmlns:a16="http://schemas.microsoft.com/office/drawing/2014/main" id="{9F4A031B-A9EB-11C7-6CDF-6494DEDC1A35}"/>
              </a:ext>
            </a:extLst>
          </p:cNvPr>
          <p:cNvSpPr/>
          <p:nvPr/>
        </p:nvSpPr>
        <p:spPr>
          <a:xfrm>
            <a:off x="1828800" y="1889640"/>
            <a:ext cx="1440180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Majority of electric bikes are slow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4BAE15-A57F-88E2-A299-A85A9AD63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9279" y="3988225"/>
            <a:ext cx="14089441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190</Words>
  <Application>Microsoft Office PowerPoint</Application>
  <PresentationFormat>Personalizzato</PresentationFormat>
  <Paragraphs>83</Paragraphs>
  <Slides>10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11</vt:i4>
      </vt:variant>
      <vt:variant>
        <vt:lpstr>Titoli diapositive</vt:lpstr>
      </vt:variant>
      <vt:variant>
        <vt:i4>10</vt:i4>
      </vt:variant>
    </vt:vector>
  </HeadingPairs>
  <TitlesOfParts>
    <vt:vector size="30" baseType="lpstr">
      <vt:lpstr>Aptos</vt:lpstr>
      <vt:lpstr>Arial</vt:lpstr>
      <vt:lpstr>Calibri</vt:lpstr>
      <vt:lpstr>Montserrat</vt:lpstr>
      <vt:lpstr>Montserrat Bold</vt:lpstr>
      <vt:lpstr>Montserrat Ultra-Bold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dataset</dc:title>
  <dc:subject/>
  <dc:creator/>
  <dc:description/>
  <cp:lastModifiedBy>Cummaudo Julian</cp:lastModifiedBy>
  <cp:revision>28</cp:revision>
  <dcterms:created xsi:type="dcterms:W3CDTF">2006-08-16T00:00:00Z</dcterms:created>
  <dcterms:modified xsi:type="dcterms:W3CDTF">2025-05-29T18:48:07Z</dcterms:modified>
  <dc:identifier>DAGm72XGZMM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Personalizzato</vt:lpwstr>
  </property>
  <property fmtid="{D5CDD505-2E9C-101B-9397-08002B2CF9AE}" pid="3" name="Slides">
    <vt:i4>4</vt:i4>
  </property>
</Properties>
</file>